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8" r:id="rId3"/>
    <p:sldId id="279" r:id="rId4"/>
    <p:sldId id="301" r:id="rId5"/>
    <p:sldId id="259" r:id="rId6"/>
    <p:sldId id="287" r:id="rId7"/>
    <p:sldId id="260" r:id="rId8"/>
    <p:sldId id="261" r:id="rId9"/>
    <p:sldId id="271" r:id="rId10"/>
    <p:sldId id="291" r:id="rId11"/>
    <p:sldId id="272" r:id="rId12"/>
    <p:sldId id="296" r:id="rId13"/>
    <p:sldId id="297" r:id="rId14"/>
    <p:sldId id="299" r:id="rId15"/>
    <p:sldId id="266" r:id="rId16"/>
    <p:sldId id="267" r:id="rId17"/>
    <p:sldId id="268" r:id="rId18"/>
    <p:sldId id="269" r:id="rId19"/>
    <p:sldId id="285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5" autoAdjust="0"/>
    <p:restoredTop sz="94660"/>
  </p:normalViewPr>
  <p:slideViewPr>
    <p:cSldViewPr>
      <p:cViewPr varScale="1">
        <p:scale>
          <a:sx n="56" d="100"/>
          <a:sy n="56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E21C-063C-4BCF-9DCB-1C41D57E97F3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09DF-4761-4E3C-9C09-5D3ADE0CA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-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068" y="4822934"/>
            <a:ext cx="6934200" cy="181588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DR. SRINIBASH DASH</a:t>
            </a:r>
          </a:p>
          <a:p>
            <a:pPr algn="ctr"/>
            <a:r>
              <a:rPr lang="en-US" sz="2800" dirty="0"/>
              <a:t>Associate professor &amp; Head</a:t>
            </a:r>
          </a:p>
          <a:p>
            <a:pPr algn="ctr"/>
            <a:r>
              <a:rPr lang="en-US" sz="2800" dirty="0"/>
              <a:t>School of Management</a:t>
            </a:r>
          </a:p>
          <a:p>
            <a:pPr algn="ctr"/>
            <a:r>
              <a:rPr lang="en-US" sz="2800" dirty="0"/>
              <a:t>SBP,GMU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-slide-design-templ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 rot="1365362">
            <a:off x="2751132" y="1024698"/>
            <a:ext cx="6705600" cy="9144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>
                <a:latin typeface="Algerian" pitchFamily="82" charset="0"/>
              </a:rPr>
              <a:t>MANUFACTURING FACILITY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2438400"/>
            <a:ext cx="3657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aur" pitchFamily="18" charset="0"/>
              </a:rPr>
              <a:t>NASIK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3200400"/>
            <a:ext cx="3657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aur" pitchFamily="18" charset="0"/>
              </a:rPr>
              <a:t>ZAHEEERABAD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3962400"/>
            <a:ext cx="3657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aur" pitchFamily="18" charset="0"/>
              </a:rPr>
              <a:t>IGATPURI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1676400"/>
            <a:ext cx="3657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aur" pitchFamily="18" charset="0"/>
              </a:rPr>
              <a:t>KANDIVLI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4724400"/>
            <a:ext cx="3657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entaur" pitchFamily="18" charset="0"/>
              </a:rPr>
              <a:t>HARIDWAR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Facilities</a:t>
            </a:r>
          </a:p>
        </p:txBody>
      </p:sp>
      <p:pic>
        <p:nvPicPr>
          <p:cNvPr id="4" name="Content Placeholder 3" descr="mahindra-and-mahindr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711"/>
            <a:ext cx="9144000" cy="6890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range Wor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 rot="21113544">
            <a:off x="683335" y="498633"/>
            <a:ext cx="3160035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6000" dirty="0">
                <a:latin typeface="Algerian" pitchFamily="82" charset="0"/>
              </a:rPr>
              <a:t>MISSION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808744"/>
            <a:ext cx="6553200" cy="2677656"/>
          </a:xfrm>
          <a:prstGeom prst="rect">
            <a:avLst/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To create India’s largest automobile and automobile related products distribution network by providing dealers and customers with the largest choice of unique world class products and services.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 rot="1418428">
            <a:off x="4001588" y="669305"/>
            <a:ext cx="2568836" cy="83174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4800" dirty="0">
                <a:latin typeface="Algerian" pitchFamily="82" charset="0"/>
              </a:rPr>
              <a:t>VISION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2438400"/>
            <a:ext cx="5486400" cy="22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Andalus" pitchFamily="18" charset="-78"/>
                <a:cs typeface="Andalus" pitchFamily="18" charset="-78"/>
              </a:rPr>
              <a:t>To create a fully collaborative environment in which suppliers can deliver exactly what the company needs, when it needs it, and a competitive cost.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-to-school-powerpoint-background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14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969" y="456005"/>
            <a:ext cx="3477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>
                <a:latin typeface="Algerian" pitchFamily="82" charset="0"/>
              </a:rPr>
              <a:t>OBJECTIVE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76200" y="2057400"/>
            <a:ext cx="6477000" cy="3657600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Customer happiness is the chief objective of M&amp;M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Customer first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Mahindra says :</a:t>
            </a:r>
            <a:br>
              <a:rPr lang="en-US" sz="2400" dirty="0"/>
            </a:br>
            <a:r>
              <a:rPr lang="en-US" sz="2400" dirty="0"/>
              <a:t>	We exist and prosper only because of the customer. We will respond to the changing needs and expectations of our customers speedily, courteously and effectively.</a:t>
            </a:r>
          </a:p>
          <a:p>
            <a:endParaRPr lang="en-US" sz="2400" dirty="0"/>
          </a:p>
          <a:p>
            <a:pPr algn="ctr">
              <a:buFont typeface="Wingdings" pitchFamily="2" charset="2"/>
              <a:buChar char="q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wot_img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7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762000"/>
            <a:ext cx="3733800" cy="685800"/>
          </a:xfrm>
          <a:prstGeom prst="roundRect">
            <a:avLst/>
          </a:prstGeom>
          <a:scene3d>
            <a:camera prst="perspectiveContrasting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6000" b="1" dirty="0">
                <a:latin typeface="Chiller" pitchFamily="82" charset="0"/>
              </a:rPr>
              <a:t>STRENGTH</a:t>
            </a:r>
            <a:endParaRPr lang="en-US" sz="3600" b="1" dirty="0">
              <a:latin typeface="Chiller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2209800"/>
            <a:ext cx="7924800" cy="4267200"/>
          </a:xfrm>
          <a:prstGeom prst="round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Mahindra has been one of the strongest brands in  the Indian automobile market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Excellent branding and advertising, and low after sales service cost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Diversified Business Operations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Focused Research and Development Efforts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Strong Equity and Liquidity Position</a:t>
            </a:r>
          </a:p>
          <a:p>
            <a:pPr algn="ctr">
              <a:buFont typeface="Wingdings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1752600"/>
            <a:ext cx="7315200" cy="4038600"/>
          </a:xfrm>
          <a:prstGeom prst="ellipse">
            <a:avLst/>
          </a:prstGeom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Mahindra’s partnership with Renault did not live up to international quality standards through their brand Logan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Pending Legal Proceedings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sz="2000" dirty="0"/>
              <a:t>The company is highly dependent on rural sector</a:t>
            </a:r>
          </a:p>
          <a:p>
            <a:pPr algn="just"/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 rot="581925">
            <a:off x="5508992" y="609600"/>
            <a:ext cx="3276600" cy="914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4400" b="1" dirty="0">
                <a:latin typeface="Eras Medium ITC" pitchFamily="34" charset="0"/>
              </a:rPr>
              <a:t>Weakness</a:t>
            </a:r>
            <a:endParaRPr lang="en-US" sz="2800" b="1" dirty="0"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828800"/>
            <a:ext cx="8229600" cy="45259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hybrid cars and fuel efficient cars for the future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Tapping emerging markets across the world and building a global brand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growing automobile market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Growing in the market through electric car Reva (controlling stake) and entry into two-wheeler segments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in Indian Automotive Sector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 Agreements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Expansion Initiatives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" y="228600"/>
            <a:ext cx="3004457" cy="990600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hiller" pitchFamily="82" charset="0"/>
              </a:rPr>
              <a:t>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 rot="1538324">
            <a:off x="6197532" y="369477"/>
            <a:ext cx="2971800" cy="911352"/>
          </a:xfrm>
          <a:prstGeom prst="flowChartTerminator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>
                <a:effectLst>
                  <a:reflection blurRad="6350" stA="55000" endA="300" endPos="45500" dir="5400000" sy="-100000" algn="bl" rotWithShape="0"/>
                </a:effectLst>
                <a:latin typeface="Jokerman" pitchFamily="82" charset="0"/>
              </a:rPr>
              <a:t>Threat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0" y="990600"/>
            <a:ext cx="6248400" cy="579120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Government policies for the automobile sector across the world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Ever increasing fuel prices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Intense competition from global automobile brands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Substitute modes of public transport like buses, metro trains etc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Fluctuating Raw Material Prices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Stiff Competition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37" y="304800"/>
            <a:ext cx="4132863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Regarding M&amp;M</a:t>
            </a:r>
          </a:p>
        </p:txBody>
      </p:sp>
      <p:sp>
        <p:nvSpPr>
          <p:cNvPr id="10" name="Oval 9"/>
          <p:cNvSpPr/>
          <p:nvPr/>
        </p:nvSpPr>
        <p:spPr>
          <a:xfrm>
            <a:off x="-304800" y="1524000"/>
            <a:ext cx="8077200" cy="4572000"/>
          </a:xfrm>
          <a:prstGeom prst="ellipse">
            <a:avLst/>
          </a:prstGeom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M&amp;M  is an Indian multinational automaker.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It is one of the largest automobile manufacturers by production.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The company was founded in 1945 in Ludhiana as Mahindra &amp; Mohammed by brothers K.C. Mahindra and J.C. Mahindra and Malik Ghulam Mohammed. 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After India gained independence and Pakistan was formed, Mohammed emigrated to Pakistan.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o-luigi-paper-wallpapers-backgrounds-for-powerpoint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C:\Users\dell\Desktop\depak\thank-you-bodies.jpg"/>
          <p:cNvPicPr>
            <a:picLocks noChangeAspect="1" noChangeArrowheads="1"/>
          </p:cNvPicPr>
          <p:nvPr/>
        </p:nvPicPr>
        <p:blipFill>
          <a:blip r:embed="rId3"/>
          <a:srcRect b="65152"/>
          <a:stretch>
            <a:fillRect/>
          </a:stretch>
        </p:blipFill>
        <p:spPr bwMode="auto">
          <a:xfrm>
            <a:off x="533400" y="457200"/>
            <a:ext cx="83058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dell\Desktop\depak\thank-you-bodies.jpg"/>
          <p:cNvPicPr>
            <a:picLocks noChangeAspect="1" noChangeArrowheads="1"/>
          </p:cNvPicPr>
          <p:nvPr/>
        </p:nvPicPr>
        <p:blipFill>
          <a:blip r:embed="rId3"/>
          <a:srcRect t="31818" r="42500" b="33334"/>
          <a:stretch>
            <a:fillRect/>
          </a:stretch>
        </p:blipFill>
        <p:spPr bwMode="auto">
          <a:xfrm>
            <a:off x="2895600" y="2286000"/>
            <a:ext cx="52578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ackground-christian-f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The company changed its name to Mahindra &amp; Mahindra in 1948.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M&amp;M’s operations span across 79 countries through out the world. 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The company operates through over 100 subsidiaries, associate companies, and joint ventures spread across India and overseas markets mainly in the UAE, the UK, China, the US, Germany, and Singapore</a:t>
            </a:r>
          </a:p>
        </p:txBody>
      </p:sp>
      <p:sp>
        <p:nvSpPr>
          <p:cNvPr id="5" name="Rounded Rectangle 4"/>
          <p:cNvSpPr/>
          <p:nvPr/>
        </p:nvSpPr>
        <p:spPr>
          <a:xfrm rot="20910965">
            <a:off x="219781" y="378396"/>
            <a:ext cx="2362200" cy="91440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Medium ITC" pitchFamily="34" charset="0"/>
              </a:rPr>
              <a:t>Cont….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-background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C:\Users\SONY\Desktop\New folder\M&amp;M1\New folder (4)\slide-4-728.jpg"/>
          <p:cNvPicPr>
            <a:picLocks noChangeAspect="1" noChangeArrowheads="1"/>
          </p:cNvPicPr>
          <p:nvPr/>
        </p:nvPicPr>
        <p:blipFill>
          <a:blip r:embed="rId3"/>
          <a:srcRect l="61382" t="1282" r="22191"/>
          <a:stretch>
            <a:fillRect/>
          </a:stretch>
        </p:blipFill>
        <p:spPr bwMode="auto">
          <a:xfrm>
            <a:off x="4419600" y="685801"/>
            <a:ext cx="2667000" cy="6095999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0" y="685801"/>
            <a:ext cx="3124200" cy="1143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itchFamily="82" charset="0"/>
              </a:rPr>
              <a:t>J c Mahindra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1905001"/>
            <a:ext cx="3124200" cy="1143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itchFamily="82" charset="0"/>
              </a:rPr>
              <a:t>K c Mahindra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38200" y="4343401"/>
            <a:ext cx="3124200" cy="1219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itchFamily="82" charset="0"/>
              </a:rPr>
              <a:t>Keshub Mahindra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95400" y="5562601"/>
            <a:ext cx="3124200" cy="1143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itchFamily="82" charset="0"/>
              </a:rPr>
              <a:t>Anand mahindra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3400" y="3048001"/>
            <a:ext cx="3124200" cy="1143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gerian" pitchFamily="82" charset="0"/>
              </a:rPr>
              <a:t>G Mohammad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87673" y="914401"/>
            <a:ext cx="622927" cy="4191000"/>
          </a:xfrm>
          <a:prstGeom prst="rect">
            <a:avLst/>
          </a:prstGeom>
          <a:noFill/>
        </p:spPr>
        <p:txBody>
          <a:bodyPr vert="wordArtVert" wrap="square" lIns="91440" tIns="45720" rIns="91440" bIns="45720" anchor="ctr">
            <a:spAutoFit/>
          </a:bodyPr>
          <a:lstStyle/>
          <a:p>
            <a:r>
              <a:rPr lang="en-US" sz="2400" b="1" cap="none" spc="-3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FOUNDERS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391400" y="1066801"/>
            <a:ext cx="685800" cy="2895600"/>
          </a:xfrm>
          <a:prstGeom prst="righ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3971" y="4724401"/>
            <a:ext cx="198002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lgerian" pitchFamily="82" charset="0"/>
              </a:rPr>
              <a:t>CHAIRMAN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5783760"/>
            <a:ext cx="19812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lgerian" pitchFamily="82" charset="0"/>
              </a:rPr>
              <a:t>V.Chairman</a:t>
            </a:r>
          </a:p>
          <a:p>
            <a:r>
              <a:rPr lang="en-US" sz="2000" dirty="0">
                <a:solidFill>
                  <a:srgbClr val="FF0000"/>
                </a:solidFill>
                <a:latin typeface="Algerian" pitchFamily="82" charset="0"/>
              </a:rPr>
              <a:t>MD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0"/>
            <a:ext cx="48546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TOP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CADQ3Y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M&amp;M was set up as a steel trading company in 1945. </a:t>
            </a:r>
          </a:p>
          <a:p>
            <a:endParaRPr lang="en-US" dirty="0"/>
          </a:p>
          <a:p>
            <a:r>
              <a:rPr lang="en-US" dirty="0"/>
              <a:t>In 1947, </a:t>
            </a:r>
            <a:r>
              <a:rPr lang="en-US"/>
              <a:t>it expanded </a:t>
            </a:r>
            <a:r>
              <a:rPr lang="en-US" dirty="0"/>
              <a:t>into manufacturing general-purpose utility vehicles, starting with assembly under license of the iconic Willys Jeep in India. </a:t>
            </a:r>
          </a:p>
          <a:p>
            <a:endParaRPr lang="en-US" dirty="0"/>
          </a:p>
          <a:p>
            <a:r>
              <a:rPr lang="en-US" dirty="0"/>
              <a:t>Soon established as the Jeep manufacturers of India, M&amp;M later branched out into the manufacture of light commercial vehicles (LCVs) and agricultural tractors. </a:t>
            </a:r>
          </a:p>
          <a:p>
            <a:endParaRPr lang="en-US" dirty="0"/>
          </a:p>
          <a:p>
            <a:r>
              <a:rPr lang="en-US" dirty="0"/>
              <a:t> M&amp;M is the leader in the utility vehicle segment in India with its flagship UV Scorpio and enjoys a growing global market presence in both the automotive and tractor businesses.</a:t>
            </a:r>
          </a:p>
          <a:p>
            <a:endParaRPr lang="en-US" dirty="0"/>
          </a:p>
          <a:p>
            <a:r>
              <a:rPr lang="en-US" dirty="0"/>
              <a:t>Over the past few years, M&amp;M has expanded into new industries and geographies. </a:t>
            </a:r>
          </a:p>
          <a:p>
            <a:endParaRPr lang="en-US" dirty="0"/>
          </a:p>
          <a:p>
            <a:r>
              <a:rPr lang="en-US" dirty="0"/>
              <a:t>They entered into the two-wheeler segment by taking over Kinetic Motors in India.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US based Reputation Institute recently ranked Mahindra among the top 10 Indian companies in its 'Global 200: The World's Best Corporate Reputations' list.</a:t>
            </a:r>
          </a:p>
        </p:txBody>
      </p:sp>
      <p:pic>
        <p:nvPicPr>
          <p:cNvPr id="4" name="Picture 3" descr="Mahindra%2526Mahindra4554.jpg"/>
          <p:cNvPicPr>
            <a:picLocks noChangeAspect="1"/>
          </p:cNvPicPr>
          <p:nvPr/>
        </p:nvPicPr>
        <p:blipFill>
          <a:blip r:embed="rId4"/>
          <a:srcRect t="70588" b="14706"/>
          <a:stretch>
            <a:fillRect/>
          </a:stretch>
        </p:blipFill>
        <p:spPr>
          <a:xfrm>
            <a:off x="6004560" y="0"/>
            <a:ext cx="3139440" cy="685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976931">
            <a:off x="181765" y="310327"/>
            <a:ext cx="2667000" cy="7620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76200" y="990600"/>
            <a:ext cx="5943600" cy="1295400"/>
          </a:xfrm>
          <a:prstGeom prst="roundRect">
            <a:avLst>
              <a:gd name="adj" fmla="val 23333"/>
            </a:avLst>
          </a:prstGeom>
          <a:scene3d>
            <a:camera prst="isometricOffAxis1Righ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dirty="0">
                <a:latin typeface="Algerian" pitchFamily="82" charset="0"/>
              </a:rPr>
              <a:t>PRODUCTS &amp; SERVICES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4114800"/>
            <a:ext cx="5410200" cy="2667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Centaur" pitchFamily="18" charset="0"/>
              </a:rPr>
              <a:t>   Farm Equipments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Centaur" pitchFamily="18" charset="0"/>
              </a:rPr>
              <a:t>   Defense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Centaur" pitchFamily="18" charset="0"/>
              </a:rPr>
              <a:t>   Utility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Centaur" pitchFamily="18" charset="0"/>
              </a:rPr>
              <a:t>   Two wheeler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Centaur" pitchFamily="18" charset="0"/>
              </a:rPr>
              <a:t>    GOODS VEHICLE</a:t>
            </a:r>
            <a:endParaRPr lang="en-US" sz="32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ONY\Desktop\New folder\M&amp;M1\New folder (3)\slide-9-728.jpg"/>
          <p:cNvPicPr>
            <a:picLocks noChangeAspect="1" noChangeArrowheads="1"/>
          </p:cNvPicPr>
          <p:nvPr/>
        </p:nvPicPr>
        <p:blipFill>
          <a:blip r:embed="rId2"/>
          <a:srcRect l="6044" t="13370"/>
          <a:stretch>
            <a:fillRect/>
          </a:stretch>
        </p:blipFill>
        <p:spPr bwMode="auto">
          <a:xfrm>
            <a:off x="0" y="0"/>
            <a:ext cx="9144000" cy="68266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487780">
            <a:off x="4324477" y="3663844"/>
            <a:ext cx="175260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Harlow Solid Italic" pitchFamily="82" charset="0"/>
              </a:rPr>
              <a:t>Defense</a:t>
            </a:r>
            <a:endParaRPr lang="en-US" dirty="0">
              <a:solidFill>
                <a:srgbClr val="FFFF00"/>
              </a:solidFill>
              <a:latin typeface="Harlow Solid Italic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2808">
            <a:off x="74754" y="383490"/>
            <a:ext cx="1874205" cy="7795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Farm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944.jpg"/>
          <p:cNvPicPr>
            <a:picLocks noChangeAspect="1"/>
          </p:cNvPicPr>
          <p:nvPr/>
        </p:nvPicPr>
        <p:blipFill>
          <a:blip r:embed="rId2"/>
          <a:srcRect r="19550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6" name="Picture 5" descr="Mahindra-Flyt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736937"/>
            <a:ext cx="3200400" cy="1015663"/>
          </a:xfrm>
          <a:prstGeom prst="rect">
            <a:avLst/>
          </a:prstGeom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>
                <a:latin typeface="Freestyle Script" pitchFamily="66" charset="0"/>
              </a:rPr>
              <a:t>Two wheeler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point-presentation-writin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33400" y="1676400"/>
            <a:ext cx="502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	Indian Army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	State government    	departments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	Transporting 	Companies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	Travel Operators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	Fruit &amp; Vegetable 	traders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 	Indian Public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0600" y="609600"/>
            <a:ext cx="4114800" cy="914400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dirty="0">
                <a:latin typeface="Algerian" pitchFamily="82" charset="0"/>
              </a:rPr>
              <a:t>MAJOR CLIENTS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650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Algerian</vt:lpstr>
      <vt:lpstr>Andalus</vt:lpstr>
      <vt:lpstr>Arial</vt:lpstr>
      <vt:lpstr>Calibri</vt:lpstr>
      <vt:lpstr>Centaur</vt:lpstr>
      <vt:lpstr>Chiller</vt:lpstr>
      <vt:lpstr>Eras Medium ITC</vt:lpstr>
      <vt:lpstr>Freestyle Script</vt:lpstr>
      <vt:lpstr>Harlow Solid Italic</vt:lpstr>
      <vt:lpstr>Jokerman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Manufacturing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OWNER</cp:lastModifiedBy>
  <cp:revision>137</cp:revision>
  <dcterms:created xsi:type="dcterms:W3CDTF">2012-09-08T11:39:55Z</dcterms:created>
  <dcterms:modified xsi:type="dcterms:W3CDTF">2025-01-21T01:59:32Z</dcterms:modified>
</cp:coreProperties>
</file>